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74" r:id="rId4"/>
    <p:sldId id="263" r:id="rId5"/>
    <p:sldId id="275" r:id="rId6"/>
    <p:sldId id="276" r:id="rId7"/>
    <p:sldId id="265" r:id="rId8"/>
    <p:sldId id="266" r:id="rId9"/>
    <p:sldId id="267" r:id="rId10"/>
    <p:sldId id="268" r:id="rId11"/>
    <p:sldId id="269" r:id="rId12"/>
    <p:sldId id="270" r:id="rId13"/>
    <p:sldId id="273" r:id="rId14"/>
    <p:sldId id="272" r:id="rId15"/>
    <p:sldId id="271" r:id="rId16"/>
    <p:sldId id="258" r:id="rId17"/>
    <p:sldId id="259" r:id="rId18"/>
    <p:sldId id="260" r:id="rId19"/>
    <p:sldId id="261" r:id="rId20"/>
    <p:sldId id="262" r:id="rId21"/>
    <p:sldId id="277" r:id="rId22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vijetli stil 1 - Isticanj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ila, bez rešetk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ila, s rešetkom tablice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1620E-2FDC-4D1C-8BEF-42677B4604CB}" type="datetimeFigureOut">
              <a:rPr lang="hr-HR" smtClean="0"/>
              <a:pPr/>
              <a:t>25.2.2013.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561AF-0BFB-4847-942C-AE446E890CB4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slov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22" name="Podnaslov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AF0F58-D3A0-4D1A-9D2C-545311BCFB27}" type="datetimeFigureOut">
              <a:rPr lang="hr-HR" smtClean="0"/>
              <a:pPr/>
              <a:t>25.2.2013.</a:t>
            </a:fld>
            <a:endParaRPr lang="hr-HR"/>
          </a:p>
        </p:txBody>
      </p:sp>
      <p:sp>
        <p:nvSpPr>
          <p:cNvPr id="20" name="Rezervirano mjesto podnožj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10" name="Rezervirano mjesto broja slajd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27CF5-73FA-4CAC-889A-695110987A8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Elipsa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AF0F58-D3A0-4D1A-9D2C-545311BCFB27}" type="datetimeFigureOut">
              <a:rPr lang="hr-HR" smtClean="0"/>
              <a:pPr/>
              <a:t>25.2.2013.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27CF5-73FA-4CAC-889A-695110987A8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AF0F58-D3A0-4D1A-9D2C-545311BCFB27}" type="datetimeFigureOut">
              <a:rPr lang="hr-HR" smtClean="0"/>
              <a:pPr/>
              <a:t>25.2.2013.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27CF5-73FA-4CAC-889A-695110987A8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AF0F58-D3A0-4D1A-9D2C-545311BCFB27}" type="datetimeFigureOut">
              <a:rPr lang="hr-HR" smtClean="0"/>
              <a:pPr/>
              <a:t>25.2.2013.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27CF5-73FA-4CAC-889A-695110987A8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AF0F58-D3A0-4D1A-9D2C-545311BCFB27}" type="datetimeFigureOut">
              <a:rPr lang="hr-HR" smtClean="0"/>
              <a:pPr/>
              <a:t>25.2.2013.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27CF5-73FA-4CAC-889A-695110987A8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Pravokut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AF0F58-D3A0-4D1A-9D2C-545311BCFB27}" type="datetimeFigureOut">
              <a:rPr lang="hr-HR" smtClean="0"/>
              <a:pPr/>
              <a:t>25.2.2013.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27CF5-73FA-4CAC-889A-695110987A8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AF0F58-D3A0-4D1A-9D2C-545311BCFB27}" type="datetimeFigureOut">
              <a:rPr lang="hr-HR" smtClean="0"/>
              <a:pPr/>
              <a:t>25.2.2013.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27CF5-73FA-4CAC-889A-695110987A8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AF0F58-D3A0-4D1A-9D2C-545311BCFB27}" type="datetimeFigureOut">
              <a:rPr lang="hr-HR" smtClean="0"/>
              <a:pPr/>
              <a:t>25.2.2013.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27CF5-73FA-4CAC-889A-695110987A8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ut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AF0F58-D3A0-4D1A-9D2C-545311BCFB27}" type="datetimeFigureOut">
              <a:rPr lang="hr-HR" smtClean="0"/>
              <a:pPr/>
              <a:t>25.2.2013.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27CF5-73FA-4CAC-889A-695110987A8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Pravokut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AF0F58-D3A0-4D1A-9D2C-545311BCFB27}" type="datetimeFigureOut">
              <a:rPr lang="hr-HR" smtClean="0"/>
              <a:pPr/>
              <a:t>25.2.2013.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27CF5-73FA-4CAC-889A-695110987A8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AF0F58-D3A0-4D1A-9D2C-545311BCFB27}" type="datetimeFigureOut">
              <a:rPr lang="hr-HR" smtClean="0"/>
              <a:pPr/>
              <a:t>25.2.2013.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27CF5-73FA-4CAC-889A-695110987A8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Pravokut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  <p:sp>
        <p:nvSpPr>
          <p:cNvPr id="9" name="Dijagram toka: Postupak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Dijagram toka: Postupak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Pravokut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Rezervirano mjesto naslova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9" name="Rezervirano mjesto teksta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24" name="Rezervirano mjesto datum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3AF0F58-D3A0-4D1A-9D2C-545311BCFB27}" type="datetimeFigureOut">
              <a:rPr lang="hr-HR" smtClean="0"/>
              <a:pPr/>
              <a:t>25.2.2013.</a:t>
            </a:fld>
            <a:endParaRPr lang="hr-HR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hr-HR"/>
          </a:p>
        </p:txBody>
      </p:sp>
      <p:sp>
        <p:nvSpPr>
          <p:cNvPr id="22" name="Rezervirano mjesto broja slajda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9B27CF5-73FA-4CAC-889A-695110987A8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5" name="Pravokut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Radni_list_programa_Microsoft_Office_Excel4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Radni_list_programa_Microsoft_Office_Excel5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Radni_list_programa_Microsoft_Office_Excel6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Radni_list_programa_Microsoft_Office_Excel7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Radni_list_programa_Microsoft_Office_Excel8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kument_programa_Microsoft_Office_Word9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kument_programa_Microsoft_Office_Word10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kument_programa_Microsoft_Office_Word1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kument_programa_Microsoft_Office_Word1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kument_programa_Microsoft_Office_Word1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kument_programa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kument_programa_Microsoft_Office_Word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kument_programa_Microsoft_Office_Word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ISHODI I ISPIT ZNANJA S ANALIZOM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Peti razred: djeljivost prirodnih brojeva</a:t>
            </a:r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Ružica Mirić-Agbaba</a:t>
            </a: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300038" y="548680"/>
          <a:ext cx="8543925" cy="5832648"/>
        </p:xfrm>
        <a:graphic>
          <a:graphicData uri="http://schemas.openxmlformats.org/presentationml/2006/ole">
            <p:oleObj spid="_x0000_s12290" name="Radni list" r:id="rId3" imgW="8543899" imgH="4010133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300038" y="404664"/>
          <a:ext cx="8543925" cy="5904656"/>
        </p:xfrm>
        <a:graphic>
          <a:graphicData uri="http://schemas.openxmlformats.org/presentationml/2006/ole">
            <p:oleObj spid="_x0000_s13314" name="Radni list" r:id="rId3" imgW="8543899" imgH="4581583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300038" y="476672"/>
          <a:ext cx="8543925" cy="5832648"/>
        </p:xfrm>
        <a:graphic>
          <a:graphicData uri="http://schemas.openxmlformats.org/presentationml/2006/ole">
            <p:oleObj spid="_x0000_s14338" name="Radni list" r:id="rId3" imgW="8543899" imgH="4391010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Redoslijed zadataka</a:t>
            </a:r>
            <a:endParaRPr lang="hr-HR" dirty="0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2" cy="30529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668"/>
                <a:gridCol w="535668"/>
                <a:gridCol w="535668"/>
                <a:gridCol w="535668"/>
                <a:gridCol w="535668"/>
                <a:gridCol w="535668"/>
                <a:gridCol w="535668"/>
                <a:gridCol w="535668"/>
                <a:gridCol w="535668"/>
                <a:gridCol w="535668"/>
                <a:gridCol w="535668"/>
                <a:gridCol w="535668"/>
                <a:gridCol w="535668"/>
                <a:gridCol w="535668"/>
              </a:tblGrid>
              <a:tr h="1183600">
                <a:tc>
                  <a:txBody>
                    <a:bodyPr/>
                    <a:lstStyle/>
                    <a:p>
                      <a:r>
                        <a:rPr lang="hr-HR" dirty="0" smtClean="0"/>
                        <a:t>5.a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3.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2. i 8.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6.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4.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9.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7.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10.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11.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13.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5.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12.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 marL="83326" marR="83326"/>
                </a:tc>
              </a:tr>
              <a:tr h="1183600">
                <a:tc>
                  <a:txBody>
                    <a:bodyPr/>
                    <a:lstStyle/>
                    <a:p>
                      <a:r>
                        <a:rPr lang="hr-HR" dirty="0" smtClean="0"/>
                        <a:t>5.b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3.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2. </a:t>
                      </a:r>
                      <a:r>
                        <a:rPr lang="hr-HR" baseline="0" dirty="0" smtClean="0"/>
                        <a:t> i </a:t>
                      </a:r>
                      <a:r>
                        <a:rPr lang="hr-HR" dirty="0" smtClean="0"/>
                        <a:t>7.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4.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8.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9.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11.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10.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7.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5.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13.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12.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 marL="83326" marR="83326"/>
                </a:tc>
              </a:tr>
              <a:tr h="685736">
                <a:tc>
                  <a:txBody>
                    <a:bodyPr/>
                    <a:lstStyle/>
                    <a:p>
                      <a:r>
                        <a:rPr lang="hr-HR" dirty="0" smtClean="0"/>
                        <a:t>5.c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3.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6.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4.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2.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8.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9.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10.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7.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5.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11.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13.</a:t>
                      </a:r>
                      <a:endParaRPr lang="hr-HR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12.</a:t>
                      </a:r>
                      <a:endParaRPr lang="hr-HR" dirty="0"/>
                    </a:p>
                  </a:txBody>
                  <a:tcPr marL="83326" marR="8332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300038" y="332656"/>
          <a:ext cx="8543925" cy="6264696"/>
        </p:xfrm>
        <a:graphic>
          <a:graphicData uri="http://schemas.openxmlformats.org/presentationml/2006/ole">
            <p:oleObj spid="_x0000_s16386" name="Radni list" r:id="rId3" imgW="8543899" imgH="4772156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395536" y="404664"/>
          <a:ext cx="8424936" cy="5976664"/>
        </p:xfrm>
        <a:graphic>
          <a:graphicData uri="http://schemas.openxmlformats.org/presentationml/2006/ole">
            <p:oleObj spid="_x0000_s15362" name="Radni list" r:id="rId3" imgW="6715049" imgH="4200436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693863" y="106363"/>
          <a:ext cx="5754687" cy="6646862"/>
        </p:xfrm>
        <a:graphic>
          <a:graphicData uri="http://schemas.openxmlformats.org/presentationml/2006/ole">
            <p:oleObj spid="_x0000_s1026" name="Dokument" r:id="rId3" imgW="5755343" imgH="6646297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187624" y="260648"/>
          <a:ext cx="7544897" cy="5744336"/>
        </p:xfrm>
        <a:graphic>
          <a:graphicData uri="http://schemas.openxmlformats.org/presentationml/2006/ole">
            <p:oleObj spid="_x0000_s2050" name="Dokument" r:id="rId3" imgW="5755343" imgH="3885549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475656" y="0"/>
          <a:ext cx="6044902" cy="6453455"/>
        </p:xfrm>
        <a:graphic>
          <a:graphicData uri="http://schemas.openxmlformats.org/presentationml/2006/ole">
            <p:oleObj spid="_x0000_s3074" name="Dokument" r:id="rId3" imgW="5755343" imgH="6143067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403649" y="461544"/>
          <a:ext cx="6044902" cy="5663031"/>
        </p:xfrm>
        <a:graphic>
          <a:graphicData uri="http://schemas.openxmlformats.org/presentationml/2006/ole">
            <p:oleObj spid="_x0000_s4098" name="Dokument" r:id="rId3" imgW="5755343" imgH="5390561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type="body" idx="4294967295"/>
          </p:nvPr>
        </p:nvSpPr>
        <p:spPr>
          <a:xfrm>
            <a:off x="323850" y="1268413"/>
            <a:ext cx="8820150" cy="388937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hr-HR" sz="7100" dirty="0" smtClean="0">
                <a:solidFill>
                  <a:schemeClr val="bg2">
                    <a:lumMod val="50000"/>
                  </a:schemeClr>
                </a:solidFill>
              </a:rPr>
              <a:t>MOTIVACIJA</a:t>
            </a:r>
          </a:p>
          <a:p>
            <a:pPr algn="ctr">
              <a:buNone/>
            </a:pPr>
            <a:endParaRPr lang="hr-HR" sz="9400" dirty="0" smtClean="0"/>
          </a:p>
          <a:p>
            <a:pPr>
              <a:buNone/>
            </a:pPr>
            <a:r>
              <a:rPr lang="hr-HR" sz="9400" dirty="0" smtClean="0"/>
              <a:t>     </a:t>
            </a:r>
            <a:r>
              <a:rPr lang="hr-HR" sz="4600" dirty="0" smtClean="0"/>
              <a:t>-ishodi </a:t>
            </a:r>
            <a:r>
              <a:rPr lang="hr-HR" sz="4600" dirty="0" err="1" smtClean="0"/>
              <a:t>prof</a:t>
            </a:r>
            <a:r>
              <a:rPr lang="hr-HR" sz="4600" dirty="0" smtClean="0"/>
              <a:t>. Čižmešija</a:t>
            </a:r>
          </a:p>
          <a:p>
            <a:pPr>
              <a:buNone/>
            </a:pPr>
            <a:r>
              <a:rPr lang="hr-HR" sz="4600" dirty="0" smtClean="0"/>
              <a:t>          -poziv na suradnju</a:t>
            </a:r>
          </a:p>
          <a:p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259632" y="476672"/>
          <a:ext cx="7551849" cy="5271666"/>
        </p:xfrm>
        <a:graphic>
          <a:graphicData uri="http://schemas.openxmlformats.org/presentationml/2006/ole">
            <p:oleObj spid="_x0000_s5122" name="Dokument" r:id="rId3" imgW="5755343" imgH="463805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Documents and Settings\admin\Local Settings\Temporary Internet Files\Content.IE5\JPUGHPQP\MC9004404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692696"/>
            <a:ext cx="1604962" cy="1827213"/>
          </a:xfrm>
          <a:prstGeom prst="rect">
            <a:avLst/>
          </a:prstGeom>
          <a:noFill/>
        </p:spPr>
      </p:pic>
      <p:sp>
        <p:nvSpPr>
          <p:cNvPr id="5" name="TekstniOkvir 4"/>
          <p:cNvSpPr txBox="1"/>
          <p:nvPr/>
        </p:nvSpPr>
        <p:spPr>
          <a:xfrm>
            <a:off x="1763688" y="3212976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400" dirty="0" smtClean="0">
                <a:solidFill>
                  <a:schemeClr val="bg2">
                    <a:lumMod val="25000"/>
                  </a:schemeClr>
                </a:solidFill>
              </a:rPr>
              <a:t>Hvala na pažnji!</a:t>
            </a:r>
            <a:endParaRPr lang="hr-HR" sz="4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" name="Picture 2" descr="C:\Users\Ruzica\AppData\Local\Microsoft\Windows\Temporary Internet Files\Content.IE5\Z9NPVDIY\MM900395714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293096"/>
            <a:ext cx="2160240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1259632" y="476672"/>
            <a:ext cx="71287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hr-HR" sz="3200" u="sng" dirty="0" smtClean="0"/>
              <a:t>Sadržaj:</a:t>
            </a:r>
          </a:p>
          <a:p>
            <a:pPr lvl="1"/>
            <a:endParaRPr lang="hr-HR" sz="3200" u="sng" dirty="0" smtClean="0"/>
          </a:p>
          <a:p>
            <a:pPr>
              <a:buFontTx/>
              <a:buChar char="-"/>
            </a:pPr>
            <a:r>
              <a:rPr lang="hr-HR" sz="3200" dirty="0" smtClean="0"/>
              <a:t>ishodi učenja za 2. cjelinu “Djeljivost</a:t>
            </a:r>
          </a:p>
          <a:p>
            <a:r>
              <a:rPr lang="hr-HR" sz="3200" dirty="0" smtClean="0"/>
              <a:t>  prirodnih brojeva”</a:t>
            </a:r>
          </a:p>
          <a:p>
            <a:endParaRPr lang="hr-HR" sz="3200" dirty="0" smtClean="0"/>
          </a:p>
          <a:p>
            <a:pPr>
              <a:buFontTx/>
              <a:buChar char="-"/>
            </a:pPr>
            <a:r>
              <a:rPr lang="hr-HR" sz="3200" dirty="0" smtClean="0"/>
              <a:t>način praćenja ishoda</a:t>
            </a:r>
          </a:p>
          <a:p>
            <a:endParaRPr lang="hr-HR" sz="3200" dirty="0" smtClean="0"/>
          </a:p>
          <a:p>
            <a:pPr>
              <a:buFontTx/>
              <a:buChar char="-"/>
            </a:pPr>
            <a:r>
              <a:rPr lang="hr-HR" sz="3200" dirty="0" smtClean="0"/>
              <a:t>2. ispit znanja s analizom</a:t>
            </a:r>
          </a:p>
          <a:p>
            <a:endParaRPr lang="hr-HR" sz="3200" dirty="0" smtClean="0"/>
          </a:p>
          <a:p>
            <a:r>
              <a:rPr lang="hr-HR" sz="3200" dirty="0" smtClean="0"/>
              <a:t>- ishodi za 3. i 4. cjelinu</a:t>
            </a:r>
            <a:endParaRPr lang="hr-H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323528" y="332656"/>
          <a:ext cx="8594488" cy="6120680"/>
        </p:xfrm>
        <a:graphic>
          <a:graphicData uri="http://schemas.openxmlformats.org/presentationml/2006/ole">
            <p:oleObj spid="_x0000_s6146" name="Dokument" r:id="rId3" imgW="9307765" imgH="575534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100" b="1" dirty="0" smtClean="0"/>
              <a:t/>
            </a:r>
            <a:br>
              <a:rPr lang="hr-HR" sz="3100" b="1" dirty="0" smtClean="0"/>
            </a:br>
            <a:r>
              <a:rPr lang="hr-HR" sz="3100" b="1" dirty="0" smtClean="0"/>
              <a:t>2. ispit znanja - grupa   A</a:t>
            </a:r>
            <a:r>
              <a:rPr lang="hr-HR" sz="3100" dirty="0" smtClean="0"/>
              <a:t/>
            </a:r>
            <a:br>
              <a:rPr lang="hr-HR" sz="3100" dirty="0" smtClean="0"/>
            </a:br>
            <a:r>
              <a:rPr lang="hr-HR" sz="3100" b="1" dirty="0" smtClean="0"/>
              <a:t>DJELJIVOST PRIRODNIH BROJEVA</a:t>
            </a: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  <p:sp>
        <p:nvSpPr>
          <p:cNvPr id="8" name="Rezervirano mjesto sadržaja 7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4461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 lvl="0"/>
            <a:r>
              <a:rPr lang="hr-HR" dirty="0" smtClean="0"/>
              <a:t>Je li broj 523 7 djeljiv s 11? Obrazloži. (2 boda)</a:t>
            </a:r>
          </a:p>
          <a:p>
            <a:pPr lvl="0"/>
            <a:r>
              <a:rPr lang="hr-HR" dirty="0" smtClean="0"/>
              <a:t>Navedi sve višekratnike broja 7 veće od 30, a manje od 80. (2 boda)</a:t>
            </a:r>
          </a:p>
          <a:p>
            <a:pPr lvl="0"/>
            <a:r>
              <a:rPr lang="hr-HR" dirty="0" smtClean="0"/>
              <a:t>Navedi dva troznamenkasta broja djeljiva s 10. (1 bod)</a:t>
            </a:r>
          </a:p>
          <a:p>
            <a:pPr lvl="0"/>
            <a:r>
              <a:rPr lang="hr-HR" dirty="0" smtClean="0"/>
              <a:t>Navedi sve djelitelje broja 24. (2 boda)</a:t>
            </a:r>
          </a:p>
          <a:p>
            <a:pPr lvl="0"/>
            <a:r>
              <a:rPr lang="hr-HR" dirty="0" smtClean="0"/>
              <a:t>Odredi višekratnik broja 23 koji je veći od 402 i manji od 418 . (2 boda)</a:t>
            </a:r>
          </a:p>
          <a:p>
            <a:pPr lvl="0"/>
            <a:r>
              <a:rPr lang="hr-HR" dirty="0" smtClean="0"/>
              <a:t>Koji su od brojeva 35 433, 865, 8724, 8700 i 628 djeljivi:  a)  s 2,   b)  s 3,  c) s 5,    d) s 9? (4 boda)</a:t>
            </a:r>
          </a:p>
          <a:p>
            <a:pPr lvl="0"/>
            <a:r>
              <a:rPr lang="hr-HR" dirty="0" smtClean="0"/>
              <a:t>Zadani broj napiši u obliku umnoška prostih faktora: a) 630,  b) 828         (4 boda)</a:t>
            </a:r>
          </a:p>
          <a:p>
            <a:pPr lvl="0"/>
            <a:r>
              <a:rPr lang="hr-HR" dirty="0" smtClean="0"/>
              <a:t>Odredi:  a)  D(120,160)        b) V(60,75)  (4 boda)</a:t>
            </a:r>
          </a:p>
          <a:p>
            <a:pPr lvl="0"/>
            <a:r>
              <a:rPr lang="hr-HR" dirty="0" smtClean="0"/>
              <a:t>Najprije odredi D(48,60) i V(48,60), a zatim usporedi umnoške 48∙60 i D∙V.  (5 bodova)</a:t>
            </a:r>
          </a:p>
          <a:p>
            <a:pPr lvl="0"/>
            <a:r>
              <a:rPr lang="hr-HR" dirty="0" smtClean="0"/>
              <a:t>Odredi sve zajedničke djelitelje brojeva 20 i 50.  (2 boda)</a:t>
            </a:r>
          </a:p>
          <a:p>
            <a:pPr lvl="0"/>
            <a:r>
              <a:rPr lang="hr-HR" dirty="0" smtClean="0"/>
              <a:t>Navedi jedan četveroznamenkasti broj koji je umnožak dvaju jednakih prostih faktora. (2 boda)</a:t>
            </a:r>
          </a:p>
          <a:p>
            <a:pPr lvl="0"/>
            <a:r>
              <a:rPr lang="hr-HR" dirty="0" smtClean="0"/>
              <a:t>Odredi sve prirodne brojeve x koji zadovoljavaju uvjet V(x, 15) = x   (2 boda)</a:t>
            </a:r>
          </a:p>
          <a:p>
            <a:pPr lvl="0"/>
            <a:r>
              <a:rPr lang="hr-HR" dirty="0" smtClean="0"/>
              <a:t>Luka ima 20 crvenih, 30 žutih i 45 plavih pikula. Koliko se najviše prijatelja može igrati tako da svi imaju jednak broj pikula iste boje na početku igre? </a:t>
            </a:r>
          </a:p>
          <a:p>
            <a:r>
              <a:rPr lang="hr-HR" dirty="0" smtClean="0"/>
              <a:t>Koliko će kojih pikula dobiti svaki igrač?  (3 boda)</a:t>
            </a:r>
          </a:p>
          <a:p>
            <a:r>
              <a:rPr lang="hr-HR" dirty="0" smtClean="0"/>
              <a:t>** Je li veći zbroj svih parnih ili svih neparnih troznamenkastih prirodnih brojeva? Za koliko je veći?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b="1" dirty="0" smtClean="0"/>
              <a:t/>
            </a:r>
            <a:br>
              <a:rPr lang="hr-HR" sz="2800" b="1" dirty="0" smtClean="0"/>
            </a:br>
            <a:r>
              <a:rPr lang="hr-HR" sz="2800" b="1" dirty="0" smtClean="0"/>
              <a:t>2. ispit znanja - grupa   B</a:t>
            </a:r>
            <a:r>
              <a:rPr lang="hr-HR" sz="2800" dirty="0" smtClean="0"/>
              <a:t/>
            </a:r>
            <a:br>
              <a:rPr lang="hr-HR" sz="2800" dirty="0" smtClean="0"/>
            </a:br>
            <a:r>
              <a:rPr lang="hr-HR" sz="2800" b="1" dirty="0" smtClean="0"/>
              <a:t>DJELJIVOST PRIRODNIH BROJEVA</a:t>
            </a:r>
            <a:r>
              <a:rPr lang="hr-HR" sz="2800" dirty="0" smtClean="0"/>
              <a:t/>
            </a:r>
            <a:br>
              <a:rPr lang="hr-HR" sz="2800" dirty="0" smtClean="0"/>
            </a:br>
            <a:endParaRPr lang="hr-HR" sz="2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4006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 lvl="0"/>
            <a:r>
              <a:rPr lang="hr-HR" sz="5500" dirty="0" smtClean="0"/>
              <a:t>Je li broj 441 2 djeljiv s 13? Obrazloži. (2 boda)</a:t>
            </a:r>
          </a:p>
          <a:p>
            <a:pPr lvl="0"/>
            <a:r>
              <a:rPr lang="hr-HR" sz="5500" dirty="0" smtClean="0"/>
              <a:t>Navedi sve višekratnike broja 9 veće od 20, a manje od 70. (2 boda)</a:t>
            </a:r>
          </a:p>
          <a:p>
            <a:pPr lvl="0"/>
            <a:r>
              <a:rPr lang="hr-HR" sz="5500" dirty="0" smtClean="0"/>
              <a:t>Navedi dva četveroznamenkasta broja djeljiva s 100. (1 bod)</a:t>
            </a:r>
          </a:p>
          <a:p>
            <a:pPr lvl="0"/>
            <a:r>
              <a:rPr lang="hr-HR" sz="5500" dirty="0" smtClean="0"/>
              <a:t>Navedi sve djelitelje broja 45. (2 boda)</a:t>
            </a:r>
          </a:p>
          <a:p>
            <a:pPr lvl="0"/>
            <a:r>
              <a:rPr lang="hr-HR" sz="5500" dirty="0" smtClean="0"/>
              <a:t>Odredi višekratnik broja 34 koji je veći od 430 i manji od 466 . (2 boda)</a:t>
            </a:r>
          </a:p>
          <a:p>
            <a:pPr lvl="0"/>
            <a:r>
              <a:rPr lang="hr-HR" sz="5500" dirty="0" smtClean="0"/>
              <a:t>Koji su od brojeva 52 551, 775, 1266, 6900 i 394 djeljivi:  a)  s 2,   b)  s 3,  c) s 10,  d) s 9?  (4 boda)</a:t>
            </a:r>
          </a:p>
          <a:p>
            <a:pPr lvl="0"/>
            <a:r>
              <a:rPr lang="hr-HR" sz="5500" dirty="0" smtClean="0"/>
              <a:t>Zadani broj napiši u obliku umnoška prostih faktora: a) 420,  b) 684         (4 boda)</a:t>
            </a:r>
          </a:p>
          <a:p>
            <a:pPr lvl="0"/>
            <a:r>
              <a:rPr lang="hr-HR" sz="5500" dirty="0" smtClean="0"/>
              <a:t>Odredi:  a)  D(150,180)        b) V(56,84) (4 boda) </a:t>
            </a:r>
          </a:p>
          <a:p>
            <a:pPr lvl="0"/>
            <a:r>
              <a:rPr lang="hr-HR" sz="5500" dirty="0" smtClean="0"/>
              <a:t>Najprije odredi D(50,75) i V(50,75), a zatim usporedi umnoške  50∙75 i D∙V. (5 bodova) </a:t>
            </a:r>
          </a:p>
          <a:p>
            <a:pPr lvl="0"/>
            <a:r>
              <a:rPr lang="hr-HR" sz="5500" dirty="0" smtClean="0"/>
              <a:t>Odredi sve zajedničke djelitelje brojeva 36 i 48. (2 boda)</a:t>
            </a:r>
          </a:p>
          <a:p>
            <a:pPr lvl="0"/>
            <a:r>
              <a:rPr lang="hr-HR" sz="5500" dirty="0" smtClean="0"/>
              <a:t>Navedi jedan troznamenkasti broj koji je umnožak dvaju jednakih prostih faktora. (2 boda)</a:t>
            </a:r>
          </a:p>
          <a:p>
            <a:pPr lvl="0"/>
            <a:r>
              <a:rPr lang="hr-HR" sz="5500" dirty="0" smtClean="0"/>
              <a:t>Pod duljine 360 cm i širine 195 cm treba popločiti istim pločicama oblika kvadrata. Kolika je najveća moguća duljina stranice pločica takvih da se njima cijeli pod može popločiti bez rezanja ijedne pločice? (3 boda)</a:t>
            </a:r>
          </a:p>
          <a:p>
            <a:pPr lvl="0"/>
            <a:r>
              <a:rPr lang="hr-HR" sz="5500" dirty="0" smtClean="0"/>
              <a:t>Odredi sve prirodne brojeve x koji zadovoljavaju uvjet V(x,28) = 28. (2 boda)</a:t>
            </a:r>
          </a:p>
          <a:p>
            <a:r>
              <a:rPr lang="hr-HR" sz="5500" dirty="0" smtClean="0"/>
              <a:t>** Je li veći zbroj svih parnih ili svih neparnih troznamenkastih prirodnih brojeva? Za koliko je veći?</a:t>
            </a:r>
            <a:endParaRPr lang="hr-HR" sz="5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b="1" dirty="0" smtClean="0"/>
              <a:t> </a:t>
            </a:r>
            <a:br>
              <a:rPr lang="hr-HR" sz="2800" b="1" dirty="0" smtClean="0"/>
            </a:br>
            <a:r>
              <a:rPr lang="hr-HR" sz="2800" b="1" dirty="0" smtClean="0"/>
              <a:t>2. ispit znanja - lakša  grupa    </a:t>
            </a:r>
            <a:r>
              <a:rPr lang="hr-HR" sz="2800" dirty="0" smtClean="0"/>
              <a:t/>
            </a:r>
            <a:br>
              <a:rPr lang="hr-HR" sz="2800" dirty="0" smtClean="0"/>
            </a:br>
            <a:r>
              <a:rPr lang="hr-HR" sz="2800" b="1" dirty="0" smtClean="0"/>
              <a:t>DJELJIVOST PRIRODNIH BROJEVA</a:t>
            </a:r>
            <a:endParaRPr lang="hr-HR" sz="2800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5259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 lvl="0"/>
            <a:r>
              <a:rPr lang="hr-HR" dirty="0" smtClean="0"/>
              <a:t>Je li broj 523  djeljiv s 11? Obrazloži.   (2 boda)</a:t>
            </a:r>
          </a:p>
          <a:p>
            <a:pPr lvl="0"/>
            <a:r>
              <a:rPr lang="hr-HR" dirty="0" smtClean="0"/>
              <a:t>Navedi sve višekratnike broja 7 veće od 30, a manje od 80. (2 boda)</a:t>
            </a:r>
          </a:p>
          <a:p>
            <a:pPr lvl="0"/>
            <a:r>
              <a:rPr lang="hr-HR" dirty="0" smtClean="0"/>
              <a:t>Navedi dva troznamenkasta broja djeljiva s 10. (1 bod)</a:t>
            </a:r>
          </a:p>
          <a:p>
            <a:pPr lvl="0"/>
            <a:r>
              <a:rPr lang="hr-HR" dirty="0" smtClean="0"/>
              <a:t>Navedi sve djelitelje broja 24. Koji od njih su prosti brojevi? (3 boda)</a:t>
            </a:r>
          </a:p>
          <a:p>
            <a:pPr lvl="0"/>
            <a:r>
              <a:rPr lang="hr-HR" dirty="0" smtClean="0"/>
              <a:t>Koliko je puta broj 7 manji od broja 112? (2 boda)</a:t>
            </a:r>
          </a:p>
          <a:p>
            <a:pPr lvl="0"/>
            <a:r>
              <a:rPr lang="hr-HR" dirty="0" smtClean="0"/>
              <a:t>Odredi višekratnik broja 23 koji je veći od 402 i manji od 418 . (2 boda)</a:t>
            </a:r>
          </a:p>
          <a:p>
            <a:pPr lvl="0"/>
            <a:r>
              <a:rPr lang="hr-HR" dirty="0" smtClean="0"/>
              <a:t>Koje znamenke možeš upisati na prazno mjesto da bi broj    4_1   bio djeljiv s 3? </a:t>
            </a:r>
          </a:p>
          <a:p>
            <a:pPr lvl="0">
              <a:buNone/>
            </a:pPr>
            <a:r>
              <a:rPr lang="hr-HR" dirty="0" smtClean="0"/>
              <a:t>       (2 boda)</a:t>
            </a:r>
          </a:p>
          <a:p>
            <a:pPr lvl="0"/>
            <a:r>
              <a:rPr lang="hr-HR" dirty="0" smtClean="0"/>
              <a:t>Koji su od brojeva 35 433, 865, 8724, 8700 i 628 djeljivi:  a)  s 2,   b)  s 3,  c) s 5,          d) s 9?  (4 boda)</a:t>
            </a:r>
          </a:p>
          <a:p>
            <a:pPr lvl="0"/>
            <a:r>
              <a:rPr lang="hr-HR" dirty="0" smtClean="0"/>
              <a:t>Zadani broj rastavi na  proste faktore: a) 630,  b) 828  (4 boda)</a:t>
            </a:r>
          </a:p>
          <a:p>
            <a:pPr lvl="0"/>
            <a:r>
              <a:rPr lang="hr-HR" dirty="0" smtClean="0"/>
              <a:t>Odredi:  a)  D(120,160)        b) V(60,75)  (6 bodova)</a:t>
            </a:r>
          </a:p>
          <a:p>
            <a:pPr lvl="0"/>
            <a:r>
              <a:rPr lang="hr-HR" dirty="0" smtClean="0"/>
              <a:t>Navedi jedan četveroznamenkasti broj koji je umnožak dvaju jednakih prostih faktora. (2 boda)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1331640" y="1196752"/>
          <a:ext cx="7560840" cy="4993729"/>
        </p:xfrm>
        <a:graphic>
          <a:graphicData uri="http://schemas.openxmlformats.org/presentationml/2006/ole">
            <p:oleObj spid="_x0000_s9218" name="Dokument" r:id="rId3" imgW="5755343" imgH="451539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395536" y="476672"/>
          <a:ext cx="8424936" cy="5976663"/>
        </p:xfrm>
        <a:graphic>
          <a:graphicData uri="http://schemas.openxmlformats.org/presentationml/2006/ole">
            <p:oleObj spid="_x0000_s10242" name="Dokument" r:id="rId3" imgW="9319995" imgH="556040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j">
  <a:themeElements>
    <a:clrScheme name="Solsticij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j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j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106</TotalTime>
  <Words>148</Words>
  <Application>Microsoft Office PowerPoint</Application>
  <PresentationFormat>Prikaz na zaslonu (4:3)</PresentationFormat>
  <Paragraphs>107</Paragraphs>
  <Slides>21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Uloženi OLE poslužitelji</vt:lpstr>
      </vt:variant>
      <vt:variant>
        <vt:i4>2</vt:i4>
      </vt:variant>
      <vt:variant>
        <vt:lpstr>Naslovi slajdova</vt:lpstr>
      </vt:variant>
      <vt:variant>
        <vt:i4>21</vt:i4>
      </vt:variant>
    </vt:vector>
  </HeadingPairs>
  <TitlesOfParts>
    <vt:vector size="24" baseType="lpstr">
      <vt:lpstr>Solsticij</vt:lpstr>
      <vt:lpstr>Dokument</vt:lpstr>
      <vt:lpstr>Radni list</vt:lpstr>
      <vt:lpstr>ISHODI I ISPIT ZNANJA S ANALIZOM</vt:lpstr>
      <vt:lpstr>Slajd 2</vt:lpstr>
      <vt:lpstr>Slajd 3</vt:lpstr>
      <vt:lpstr>Slajd 4</vt:lpstr>
      <vt:lpstr> 2. ispit znanja - grupa   A DJELJIVOST PRIRODNIH BROJEVA </vt:lpstr>
      <vt:lpstr> 2. ispit znanja - grupa   B DJELJIVOST PRIRODNIH BROJEVA </vt:lpstr>
      <vt:lpstr>  2. ispit znanja - lakša  grupa     DJELJIVOST PRIRODNIH BROJEVA</vt:lpstr>
      <vt:lpstr>Slajd 8</vt:lpstr>
      <vt:lpstr>Slajd 9</vt:lpstr>
      <vt:lpstr>Slajd 10</vt:lpstr>
      <vt:lpstr>Slajd 11</vt:lpstr>
      <vt:lpstr>Slajd 12</vt:lpstr>
      <vt:lpstr>Redoslijed zadataka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ISHODI I ISPIT ZNANJA S ANALIZOM</dc:title>
  <dc:creator>Ruzica</dc:creator>
  <cp:lastModifiedBy>Ruzica</cp:lastModifiedBy>
  <cp:revision>15</cp:revision>
  <dcterms:created xsi:type="dcterms:W3CDTF">2013-02-15T19:45:38Z</dcterms:created>
  <dcterms:modified xsi:type="dcterms:W3CDTF">2013-02-25T17:50:48Z</dcterms:modified>
</cp:coreProperties>
</file>