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77" r:id="rId10"/>
    <p:sldId id="278" r:id="rId11"/>
    <p:sldId id="279" r:id="rId12"/>
    <p:sldId id="264" r:id="rId13"/>
    <p:sldId id="280" r:id="rId14"/>
    <p:sldId id="281" r:id="rId15"/>
    <p:sldId id="263" r:id="rId16"/>
    <p:sldId id="282" r:id="rId17"/>
    <p:sldId id="285" r:id="rId18"/>
    <p:sldId id="265" r:id="rId19"/>
    <p:sldId id="284" r:id="rId20"/>
    <p:sldId id="266" r:id="rId21"/>
    <p:sldId id="283" r:id="rId22"/>
    <p:sldId id="268" r:id="rId23"/>
    <p:sldId id="269" r:id="rId24"/>
    <p:sldId id="270" r:id="rId25"/>
    <p:sldId id="272" r:id="rId26"/>
    <p:sldId id="271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976" autoAdjust="0"/>
  </p:normalViewPr>
  <p:slideViewPr>
    <p:cSldViewPr>
      <p:cViewPr>
        <p:scale>
          <a:sx n="110" d="100"/>
          <a:sy n="110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0DB8-46E6-4199-9C8E-A64A97D7749C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97CD-827E-43A8-908C-CF05A9788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49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97CD-827E-43A8-908C-CF05A9788BC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29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97CD-827E-43A8-908C-CF05A9788BC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2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4E48222-11EB-4358-A821-3AC4230CEAD2}" type="datetimeFigureOut">
              <a:rPr lang="hr-HR" smtClean="0"/>
              <a:t>17.5.2016.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B9F6B0-0ADE-4F60-874B-182B8B56341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276872"/>
            <a:ext cx="6758301" cy="1602591"/>
          </a:xfrm>
        </p:spPr>
        <p:txBody>
          <a:bodyPr/>
          <a:lstStyle/>
          <a:p>
            <a:pPr algn="ctr"/>
            <a:r>
              <a:rPr lang="hr-HR" sz="3600" dirty="0" smtClean="0">
                <a:latin typeface="Adobe Kaiti Std R" pitchFamily="18" charset="-128"/>
                <a:ea typeface="Adobe Kaiti Std R" pitchFamily="18" charset="-128"/>
              </a:rPr>
              <a:t>višestruka </a:t>
            </a:r>
            <a:br>
              <a:rPr lang="hr-HR" sz="3600" dirty="0" smtClean="0">
                <a:latin typeface="Adobe Kaiti Std R" pitchFamily="18" charset="-128"/>
                <a:ea typeface="Adobe Kaiti Std R" pitchFamily="18" charset="-128"/>
              </a:rPr>
            </a:br>
            <a:r>
              <a:rPr lang="hr-HR" sz="3600" dirty="0" smtClean="0">
                <a:latin typeface="Adobe Kaiti Std R" pitchFamily="18" charset="-128"/>
                <a:ea typeface="Adobe Kaiti Std R" pitchFamily="18" charset="-128"/>
              </a:rPr>
              <a:t>korist za učenika</a:t>
            </a:r>
            <a:endParaRPr lang="hr-HR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56592" y="1628800"/>
            <a:ext cx="6758301" cy="1754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 smtClean="0">
                <a:solidFill>
                  <a:srgbClr val="C00000"/>
                </a:solidFill>
                <a:latin typeface="Adobe Kaiti Std R" pitchFamily="18" charset="-128"/>
                <a:ea typeface="Adobe Kaiti Std R" pitchFamily="18" charset="-128"/>
              </a:rPr>
              <a:t>Origami </a:t>
            </a:r>
            <a:br>
              <a:rPr lang="hr-HR" sz="5400" dirty="0" smtClean="0">
                <a:solidFill>
                  <a:srgbClr val="C00000"/>
                </a:solidFill>
                <a:latin typeface="Adobe Kaiti Std R" pitchFamily="18" charset="-128"/>
                <a:ea typeface="Adobe Kaiti Std R" pitchFamily="18" charset="-128"/>
              </a:rPr>
            </a:br>
            <a:endParaRPr lang="hr-HR" sz="4000" dirty="0">
              <a:solidFill>
                <a:srgbClr val="C0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5892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Mateja Jurjako, učitelj mentor</a:t>
            </a:r>
          </a:p>
          <a:p>
            <a:r>
              <a:rPr lang="hr-HR" sz="2400" dirty="0" smtClean="0"/>
              <a:t>OŠ Frane Petrića, Cres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2105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85"/>
    </mc:Choice>
    <mc:Fallback>
      <p:transition spd="slow" advTm="566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origamija u nastavi matematike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/>
              <a:t>simetrala kuta</a:t>
            </a:r>
          </a:p>
          <a:p>
            <a:r>
              <a:rPr lang="hr-HR" sz="2400" dirty="0" smtClean="0"/>
              <a:t>- središte </a:t>
            </a:r>
            <a:r>
              <a:rPr lang="hr-HR" sz="2400" dirty="0"/>
              <a:t>trokutu upisane </a:t>
            </a:r>
            <a:r>
              <a:rPr lang="hr-HR" sz="2400" dirty="0" smtClean="0"/>
              <a:t>kružnice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9850" r="7054" b="22879"/>
          <a:stretch/>
        </p:blipFill>
        <p:spPr>
          <a:xfrm>
            <a:off x="4716016" y="2198959"/>
            <a:ext cx="4149307" cy="2518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340" r="6226" b="8177"/>
          <a:stretch/>
        </p:blipFill>
        <p:spPr>
          <a:xfrm>
            <a:off x="372014" y="2173468"/>
            <a:ext cx="3830128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05"/>
    </mc:Choice>
    <mc:Fallback>
      <p:transition spd="slow" advTm="162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origamija u nastavi matematike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zbroj </a:t>
            </a:r>
            <a:r>
              <a:rPr lang="hr-HR" sz="2400" dirty="0"/>
              <a:t>kutova u </a:t>
            </a:r>
            <a:r>
              <a:rPr lang="hr-HR" sz="2400" dirty="0" smtClean="0"/>
              <a:t>trokutu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28931" r="23962" b="30440"/>
          <a:stretch/>
        </p:blipFill>
        <p:spPr>
          <a:xfrm>
            <a:off x="2260121" y="1984074"/>
            <a:ext cx="4692770" cy="27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42"/>
    </mc:Choice>
    <mc:Fallback>
      <p:transition spd="slow" advTm="2674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pravilni mnogokuti</a:t>
            </a: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9" y="1980483"/>
            <a:ext cx="5975681" cy="1129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3479" r="10821"/>
          <a:stretch/>
        </p:blipFill>
        <p:spPr>
          <a:xfrm>
            <a:off x="6557177" y="1094141"/>
            <a:ext cx="2274015" cy="2042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17671" r="12076" b="10189"/>
          <a:stretch/>
        </p:blipFill>
        <p:spPr>
          <a:xfrm>
            <a:off x="1259632" y="3543610"/>
            <a:ext cx="3960440" cy="26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50"/>
    </mc:Choice>
    <mc:Fallback>
      <p:transition spd="slow" advTm="305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pravilni mnogokuti</a:t>
            </a: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9334"/>
            <a:ext cx="2217400" cy="221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15975" r="21292" b="9489"/>
          <a:stretch/>
        </p:blipFill>
        <p:spPr>
          <a:xfrm>
            <a:off x="2539085" y="1772816"/>
            <a:ext cx="2464963" cy="2383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9877" r="14881" b="10229"/>
          <a:stretch/>
        </p:blipFill>
        <p:spPr>
          <a:xfrm>
            <a:off x="2539085" y="4329978"/>
            <a:ext cx="2538401" cy="226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16119" r="20989" b="6740"/>
          <a:stretch/>
        </p:blipFill>
        <p:spPr>
          <a:xfrm>
            <a:off x="5292080" y="620688"/>
            <a:ext cx="3291363" cy="31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55"/>
    </mc:Choice>
    <mc:Fallback>
      <p:transition spd="slow" advTm="9475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modularni mnogokuti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7199" r="12277"/>
          <a:stretch/>
        </p:blipFill>
        <p:spPr>
          <a:xfrm>
            <a:off x="755576" y="1916832"/>
            <a:ext cx="2932981" cy="2868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360" b="1865"/>
          <a:stretch/>
        </p:blipFill>
        <p:spPr>
          <a:xfrm>
            <a:off x="4995840" y="692696"/>
            <a:ext cx="3086748" cy="3024336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>
            <a:off x="3851920" y="2420888"/>
            <a:ext cx="936104" cy="10801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12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46"/>
    </mc:Choice>
    <mc:Fallback>
      <p:transition spd="slow" advTm="2524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mnogokuti nastali savijanjem </a:t>
            </a:r>
            <a:r>
              <a:rPr lang="hr-HR" sz="2400" dirty="0"/>
              <a:t>čvora na papirnatoj </a:t>
            </a:r>
            <a:r>
              <a:rPr lang="hr-HR" sz="2400" dirty="0" smtClean="0"/>
              <a:t>traci </a:t>
            </a:r>
            <a:br>
              <a:rPr lang="hr-HR" sz="2400" dirty="0" smtClean="0"/>
            </a:br>
            <a:r>
              <a:rPr lang="hr-HR" sz="2400" dirty="0" smtClean="0"/>
              <a:t>  (ili više traka):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5679840" cy="163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7" y="2060848"/>
            <a:ext cx="2304256" cy="1493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22756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 = 5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12802" r="2858" b="6706"/>
          <a:stretch/>
        </p:blipFill>
        <p:spPr>
          <a:xfrm>
            <a:off x="2771800" y="3861048"/>
            <a:ext cx="3400990" cy="22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7"/>
    </mc:Choice>
    <mc:Fallback>
      <p:transition spd="slow" advTm="259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r="50000"/>
          <a:stretch/>
        </p:blipFill>
        <p:spPr>
          <a:xfrm>
            <a:off x="6863565" y="4168076"/>
            <a:ext cx="2088232" cy="1849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mnogokuti nastali savijanjem </a:t>
            </a:r>
            <a:r>
              <a:rPr lang="hr-HR" sz="2400" dirty="0"/>
              <a:t>čvora na papirnatoj </a:t>
            </a:r>
            <a:r>
              <a:rPr lang="hr-HR" sz="2400" dirty="0" smtClean="0"/>
              <a:t>traci </a:t>
            </a:r>
            <a:br>
              <a:rPr lang="hr-HR" sz="2400" dirty="0" smtClean="0"/>
            </a:br>
            <a:r>
              <a:rPr lang="hr-HR" sz="2400" dirty="0" smtClean="0"/>
              <a:t>  (ili više traka):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4079" b="7857"/>
          <a:stretch/>
        </p:blipFill>
        <p:spPr>
          <a:xfrm>
            <a:off x="323528" y="4374396"/>
            <a:ext cx="6254520" cy="1620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31187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 = 7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7546845" y="400506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 = 6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22469" r="13927" b="17186"/>
          <a:stretch/>
        </p:blipFill>
        <p:spPr>
          <a:xfrm>
            <a:off x="2587924" y="2311879"/>
            <a:ext cx="3625087" cy="20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1"/>
    </mc:Choice>
    <mc:Fallback>
      <p:transition spd="slow" advTm="7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geometrijska tijela</a:t>
            </a:r>
          </a:p>
          <a:p>
            <a:r>
              <a:rPr lang="hr-HR" sz="2400" dirty="0" smtClean="0"/>
              <a:t>    npr: kocka, piramide, Platonova tijela...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5616" r="26966" b="14815"/>
          <a:stretch/>
        </p:blipFill>
        <p:spPr>
          <a:xfrm rot="21032143">
            <a:off x="790708" y="3015213"/>
            <a:ext cx="2168590" cy="2353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5814" r="37644" b="24417"/>
          <a:stretch/>
        </p:blipFill>
        <p:spPr>
          <a:xfrm rot="815365">
            <a:off x="6801754" y="3132801"/>
            <a:ext cx="1883118" cy="2041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4" t="6194" r="21532" b="23350"/>
          <a:stretch/>
        </p:blipFill>
        <p:spPr>
          <a:xfrm>
            <a:off x="3635896" y="2940153"/>
            <a:ext cx="2389429" cy="2262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2420888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tradicionalni origami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854220" y="242088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modularni origami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731105" y="2420888"/>
            <a:ext cx="182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savijanje iz trake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760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67"/>
    </mc:Choice>
    <mc:Fallback>
      <p:transition spd="slow" advTm="934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geometrijska tijela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2327" r="4505" b="3936"/>
          <a:stretch/>
        </p:blipFill>
        <p:spPr>
          <a:xfrm>
            <a:off x="3707904" y="404664"/>
            <a:ext cx="5207678" cy="3669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13462" r="21349" b="19509"/>
          <a:stretch/>
        </p:blipFill>
        <p:spPr>
          <a:xfrm>
            <a:off x="1259632" y="4437113"/>
            <a:ext cx="2237690" cy="2106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4869" r="14378" b="10395"/>
          <a:stretch/>
        </p:blipFill>
        <p:spPr>
          <a:xfrm>
            <a:off x="3851920" y="4437113"/>
            <a:ext cx="2304256" cy="1974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20440" r="23282" b="25543"/>
          <a:stretch/>
        </p:blipFill>
        <p:spPr>
          <a:xfrm>
            <a:off x="6588224" y="4516401"/>
            <a:ext cx="1844060" cy="1947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10515" r="17080" b="16372"/>
          <a:stretch/>
        </p:blipFill>
        <p:spPr>
          <a:xfrm>
            <a:off x="827584" y="1772816"/>
            <a:ext cx="2096219" cy="20989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3789480"/>
            <a:ext cx="135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dodekaedar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982705" y="644141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oktaedar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65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19"/>
    </mc:Choice>
    <mc:Fallback>
      <p:transition spd="slow" advTm="3851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geometrijska tijela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049"/>
          <a:stretch/>
        </p:blipFill>
        <p:spPr>
          <a:xfrm>
            <a:off x="395536" y="1819534"/>
            <a:ext cx="3278038" cy="321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r="10255"/>
          <a:stretch/>
        </p:blipFill>
        <p:spPr>
          <a:xfrm>
            <a:off x="4932040" y="1052736"/>
            <a:ext cx="3174521" cy="3217464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851920" y="2852936"/>
            <a:ext cx="936104" cy="10801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8329" b="6046"/>
          <a:stretch/>
        </p:blipFill>
        <p:spPr>
          <a:xfrm>
            <a:off x="6228184" y="4545443"/>
            <a:ext cx="2747797" cy="19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53"/>
    </mc:Choice>
    <mc:Fallback>
      <p:transition spd="slow" advTm="216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3644286" cy="4861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723">
            <a:off x="5650315" y="2170451"/>
            <a:ext cx="3266432" cy="43574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>
            <a:off x="279083" y="386919"/>
            <a:ext cx="2683517" cy="35798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4" t="35424" r="24428" b="29151"/>
          <a:stretch/>
        </p:blipFill>
        <p:spPr>
          <a:xfrm>
            <a:off x="294827" y="4313615"/>
            <a:ext cx="1944216" cy="175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33688" r="27372" b="14725"/>
          <a:stretch/>
        </p:blipFill>
        <p:spPr>
          <a:xfrm>
            <a:off x="2393568" y="5005385"/>
            <a:ext cx="1984351" cy="16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37"/>
    </mc:Choice>
    <mc:Fallback>
      <p:transition spd="slow" advTm="475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645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- </a:t>
            </a:r>
            <a:r>
              <a:rPr lang="hr-HR" sz="2400" dirty="0" smtClean="0"/>
              <a:t>dijeljenje </a:t>
            </a:r>
            <a:r>
              <a:rPr lang="hr-HR" sz="2400" dirty="0"/>
              <a:t>dužine na </a:t>
            </a:r>
            <a:r>
              <a:rPr lang="hr-HR" sz="2400" dirty="0" smtClean="0"/>
              <a:t>3 jednaka dijela (</a:t>
            </a:r>
            <a:r>
              <a:rPr lang="hr-HR" sz="2400" i="1" dirty="0" smtClean="0"/>
              <a:t>n</a:t>
            </a:r>
            <a:r>
              <a:rPr lang="hr-HR" sz="2400" dirty="0" smtClean="0"/>
              <a:t> dijelova)</a:t>
            </a:r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6012160" y="515719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HAGIN TEOREM</a:t>
            </a: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" y="1844824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8969" r="8112"/>
          <a:stretch/>
        </p:blipFill>
        <p:spPr>
          <a:xfrm>
            <a:off x="5436096" y="2070613"/>
            <a:ext cx="2995946" cy="24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48"/>
    </mc:Choice>
    <mc:Fallback>
      <p:transition spd="slow" advTm="4064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531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- </a:t>
            </a:r>
            <a:r>
              <a:rPr lang="hr-HR" sz="2400" dirty="0" smtClean="0"/>
              <a:t>dijeljenje </a:t>
            </a:r>
            <a:r>
              <a:rPr lang="hr-HR" sz="2400" dirty="0"/>
              <a:t>dužine na </a:t>
            </a:r>
            <a:r>
              <a:rPr lang="hr-HR" sz="2400" i="1" dirty="0" smtClean="0"/>
              <a:t>n</a:t>
            </a:r>
            <a:r>
              <a:rPr lang="hr-HR" sz="2400" dirty="0" smtClean="0"/>
              <a:t> jednakih dijelova</a:t>
            </a:r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6012160" y="515719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HAGIN TEOREM</a:t>
            </a:r>
            <a:endParaRPr lang="hr-H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r="16579"/>
          <a:stretch/>
        </p:blipFill>
        <p:spPr>
          <a:xfrm>
            <a:off x="820297" y="1772816"/>
            <a:ext cx="4464496" cy="4628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9604"/>
          <a:stretch/>
        </p:blipFill>
        <p:spPr>
          <a:xfrm>
            <a:off x="5676053" y="1691161"/>
            <a:ext cx="30623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28"/>
    </mc:Choice>
    <mc:Fallback>
      <p:transition spd="slow" advTm="533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80364" y="1124744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- </a:t>
            </a:r>
            <a:r>
              <a:rPr lang="hr-HR" dirty="0" smtClean="0"/>
              <a:t>  </a:t>
            </a:r>
            <a:r>
              <a:rPr lang="hr-HR" sz="2400" dirty="0" smtClean="0"/>
              <a:t>parabola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97177" y="4733985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ravnalica </a:t>
            </a:r>
            <a:r>
              <a:rPr lang="hr-HR" i="1" dirty="0" smtClean="0"/>
              <a:t>p</a:t>
            </a:r>
            <a:endParaRPr lang="hr-HR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84532" y="49411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0198" y="3392913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različite linije savijanja </a:t>
            </a:r>
            <a:r>
              <a:rPr lang="hr-HR" i="1" dirty="0" smtClean="0"/>
              <a:t>T</a:t>
            </a:r>
            <a:r>
              <a:rPr lang="hr-HR" dirty="0" smtClean="0"/>
              <a:t> na </a:t>
            </a:r>
            <a:r>
              <a:rPr lang="hr-HR" i="1" dirty="0" smtClean="0"/>
              <a:t>p</a:t>
            </a:r>
          </a:p>
          <a:p>
            <a:r>
              <a:rPr lang="hr-HR" dirty="0" smtClean="0"/>
              <a:t>- TANGENTE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4176135" y="371607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16401" r="8867" b="8679"/>
          <a:stretch/>
        </p:blipFill>
        <p:spPr>
          <a:xfrm>
            <a:off x="1191363" y="1586409"/>
            <a:ext cx="5261046" cy="351690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156176" y="3645024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9259" y="30271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65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36"/>
    </mc:Choice>
    <mc:Fallback>
      <p:transition spd="slow" advTm="5393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520940" cy="3816424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ODGOJNE VRIJEDNOSTI I VJEŠTINE</a:t>
            </a:r>
          </a:p>
          <a:p>
            <a:pPr>
              <a:buFontTx/>
              <a:buChar char="-"/>
            </a:pPr>
            <a:r>
              <a:rPr lang="hr-HR" sz="2400" b="0" dirty="0" smtClean="0"/>
              <a:t>shematsko učenje kroz ponavljajuće aktivnosti:</a:t>
            </a:r>
          </a:p>
          <a:p>
            <a:pPr marL="0" indent="0"/>
            <a:r>
              <a:rPr lang="hr-HR" sz="2400" b="0" dirty="0" smtClean="0"/>
              <a:t>učenik mora pažljivo promatrati, pratiti, slušati upute,  ponoviti ih precizno i uredno</a:t>
            </a:r>
          </a:p>
          <a:p>
            <a:pPr>
              <a:buFontTx/>
              <a:buChar char="-"/>
            </a:pPr>
            <a:r>
              <a:rPr lang="hr-HR" sz="2400" b="0" dirty="0" smtClean="0"/>
              <a:t>strpljenje, koncentracija, usmjeravanje energije</a:t>
            </a:r>
          </a:p>
          <a:p>
            <a:pPr>
              <a:buFontTx/>
              <a:buChar char="-"/>
            </a:pPr>
            <a:r>
              <a:rPr lang="hr-HR" sz="2400" b="0" dirty="0" smtClean="0"/>
              <a:t>povjerenje u vlastite sposobnosti, samopouzdanje</a:t>
            </a:r>
          </a:p>
          <a:p>
            <a:pPr>
              <a:buFontTx/>
              <a:buChar char="-"/>
            </a:pPr>
            <a:r>
              <a:rPr lang="hr-HR" sz="2400" b="0" dirty="0" smtClean="0"/>
              <a:t>zadovoljstvo </a:t>
            </a:r>
            <a:r>
              <a:rPr lang="hr-HR" sz="2400" b="0" dirty="0" smtClean="0">
                <a:sym typeface="Wingdings" panose="05000000000000000000" pitchFamily="2" charset="2"/>
              </a:rPr>
              <a:t> ponavljanje aktivnosti, dijeljenje s prijateljima, komunikacija u socijalnoj grupi</a:t>
            </a:r>
            <a:endParaRPr lang="hr-HR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7813" r="17456" b="18790"/>
          <a:stretch/>
        </p:blipFill>
        <p:spPr>
          <a:xfrm>
            <a:off x="3491880" y="4696143"/>
            <a:ext cx="2664296" cy="1989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12362" r="23813" b="13345"/>
          <a:stretch/>
        </p:blipFill>
        <p:spPr>
          <a:xfrm>
            <a:off x="6588224" y="4694046"/>
            <a:ext cx="2260849" cy="196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7151" r="22895" b="14816"/>
          <a:stretch/>
        </p:blipFill>
        <p:spPr>
          <a:xfrm>
            <a:off x="810882" y="4694045"/>
            <a:ext cx="2176941" cy="19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40"/>
    </mc:Choice>
    <mc:Fallback>
      <p:transition spd="slow" advTm="5084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TIMSKO UČENJE</a:t>
            </a:r>
          </a:p>
          <a:p>
            <a:endParaRPr lang="hr-HR" sz="2000" dirty="0"/>
          </a:p>
          <a:p>
            <a:r>
              <a:rPr lang="hr-HR" sz="2400" b="0" dirty="0" smtClean="0"/>
              <a:t>-    aktivnosti se dobro ostvaruju u razredima s više učenika i radionicama s učenicima različitog uzrasta</a:t>
            </a:r>
          </a:p>
          <a:p>
            <a:pPr>
              <a:buFontTx/>
              <a:buChar char="-"/>
            </a:pPr>
            <a:r>
              <a:rPr lang="hr-HR" sz="2400" b="0" dirty="0" smtClean="0"/>
              <a:t>mlađi su često u prilici pomaganja starijima</a:t>
            </a:r>
          </a:p>
          <a:p>
            <a:pPr>
              <a:buFontTx/>
              <a:buChar char="-"/>
            </a:pPr>
            <a:r>
              <a:rPr lang="hr-HR" sz="2400" b="0" dirty="0" smtClean="0"/>
              <a:t>učenici s poteškoćama u drugim područjima mogu biti uspješni u origamiju</a:t>
            </a: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 b="35981"/>
          <a:stretch/>
        </p:blipFill>
        <p:spPr>
          <a:xfrm>
            <a:off x="4788024" y="3832176"/>
            <a:ext cx="3578577" cy="286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19245" r="30755" b="22641"/>
          <a:stretch/>
        </p:blipFill>
        <p:spPr>
          <a:xfrm rot="20380452">
            <a:off x="1415861" y="4497399"/>
            <a:ext cx="2051016" cy="20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57"/>
    </mc:Choice>
    <mc:Fallback>
      <p:transition spd="slow" advTm="5725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KOGNITIVNI RAZVOJ</a:t>
            </a:r>
          </a:p>
          <a:p>
            <a:endParaRPr lang="hr-HR" sz="2000" dirty="0" smtClean="0"/>
          </a:p>
          <a:p>
            <a:pPr>
              <a:buFontTx/>
              <a:buChar char="-"/>
            </a:pPr>
            <a:r>
              <a:rPr lang="hr-HR" sz="2400" b="0" dirty="0" smtClean="0"/>
              <a:t>učenici se služe rukama pri izvođenju jasnog niza koraka</a:t>
            </a:r>
          </a:p>
          <a:p>
            <a:pPr>
              <a:buFontTx/>
              <a:buChar char="-"/>
            </a:pPr>
            <a:r>
              <a:rPr lang="hr-HR" sz="2400" b="0" dirty="0" smtClean="0"/>
              <a:t>koraci se moraju slijediti u ispravnom redoslijedu</a:t>
            </a:r>
          </a:p>
          <a:p>
            <a:pPr>
              <a:buFontTx/>
              <a:buChar char="-"/>
            </a:pPr>
            <a:r>
              <a:rPr lang="hr-HR" sz="2400" b="0" dirty="0" smtClean="0"/>
              <a:t>rezultat je vidljiv, opipljiv, smišljen, logičan</a:t>
            </a:r>
          </a:p>
          <a:p>
            <a:pPr>
              <a:buFontTx/>
              <a:buChar char="-"/>
            </a:pPr>
            <a:r>
              <a:rPr lang="hr-HR" sz="2400" b="0" dirty="0" smtClean="0"/>
              <a:t>perceptivno-motoričke sposobnosti su povezane s čitalačkim vještinama, razvojem apstraktnog mišljenja</a:t>
            </a:r>
            <a:endParaRPr lang="hr-HR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12110" r="16169" b="5096"/>
          <a:stretch/>
        </p:blipFill>
        <p:spPr>
          <a:xfrm rot="418310">
            <a:off x="5914593" y="4796071"/>
            <a:ext cx="2483246" cy="21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65"/>
    </mc:Choice>
    <mc:Fallback>
      <p:transition spd="slow" advTm="2116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520940" cy="4248472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UČENJE MATEMATIKE</a:t>
            </a:r>
          </a:p>
          <a:p>
            <a:endParaRPr lang="hr-HR" sz="2000" dirty="0" smtClean="0"/>
          </a:p>
          <a:p>
            <a:pPr>
              <a:buFontTx/>
              <a:buChar char="-"/>
            </a:pPr>
            <a:r>
              <a:rPr lang="hr-HR" sz="2400" b="0" dirty="0" smtClean="0"/>
              <a:t>učenje </a:t>
            </a:r>
            <a:r>
              <a:rPr lang="hr-HR" sz="2400" b="0" dirty="0"/>
              <a:t>simetrija</a:t>
            </a:r>
          </a:p>
          <a:p>
            <a:pPr>
              <a:buFontTx/>
              <a:buChar char="-"/>
            </a:pPr>
            <a:r>
              <a:rPr lang="hr-HR" sz="2400" b="0" dirty="0" smtClean="0"/>
              <a:t>transformiranje 2D u 3D</a:t>
            </a:r>
          </a:p>
          <a:p>
            <a:pPr>
              <a:buFontTx/>
              <a:buChar char="-"/>
            </a:pPr>
            <a:r>
              <a:rPr lang="hr-HR" sz="2400" b="0" dirty="0"/>
              <a:t>u</a:t>
            </a:r>
            <a:r>
              <a:rPr lang="hr-HR" sz="2400" b="0" dirty="0" smtClean="0"/>
              <a:t>očavanje </a:t>
            </a:r>
            <a:r>
              <a:rPr lang="hr-HR" sz="2400" b="0" dirty="0"/>
              <a:t>odnosa u ravnini i prostoru </a:t>
            </a:r>
          </a:p>
          <a:p>
            <a:pPr>
              <a:buFontTx/>
              <a:buChar char="-"/>
            </a:pPr>
            <a:r>
              <a:rPr lang="hr-HR" sz="2400" b="0" dirty="0" smtClean="0"/>
              <a:t>rukovanje likovima i tijelima</a:t>
            </a:r>
          </a:p>
          <a:p>
            <a:pPr>
              <a:buFontTx/>
              <a:buChar char="-"/>
            </a:pPr>
            <a:r>
              <a:rPr lang="hr-HR" sz="2400" b="0" dirty="0" smtClean="0"/>
              <a:t>uočavanje pravila i odnosa među elementima</a:t>
            </a:r>
          </a:p>
          <a:p>
            <a:pPr>
              <a:buFontTx/>
              <a:buChar char="-"/>
            </a:pPr>
            <a:r>
              <a:rPr lang="hr-HR" sz="2400" b="0" dirty="0" smtClean="0"/>
              <a:t>zorno usvajanje pojmova (razlomci, omjeri ... )</a:t>
            </a:r>
          </a:p>
          <a:p>
            <a:pPr>
              <a:buFontTx/>
              <a:buChar char="-"/>
            </a:pPr>
            <a:r>
              <a:rPr lang="hr-HR" sz="2400" b="0" dirty="0" smtClean="0"/>
              <a:t>mjerenje, procjenjivanje....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1398" r="12596" b="11583"/>
          <a:stretch/>
        </p:blipFill>
        <p:spPr>
          <a:xfrm>
            <a:off x="6156176" y="1095730"/>
            <a:ext cx="2399235" cy="24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7"/>
    </mc:Choice>
    <mc:Fallback>
      <p:transition spd="slow" advTm="1291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RAZVOJ MULTIKULTURALNE SVIJESTI</a:t>
            </a:r>
          </a:p>
          <a:p>
            <a:endParaRPr lang="hr-HR" sz="2000" dirty="0"/>
          </a:p>
          <a:p>
            <a:pPr>
              <a:buFontTx/>
              <a:buChar char="-"/>
            </a:pPr>
            <a:r>
              <a:rPr lang="hr-HR" sz="2400" b="0" dirty="0" smtClean="0"/>
              <a:t>origami odražava genijalnost i estetiku japanske kulture</a:t>
            </a:r>
          </a:p>
          <a:p>
            <a:pPr>
              <a:buFontTx/>
              <a:buChar char="-"/>
            </a:pPr>
            <a:r>
              <a:rPr lang="hr-HR" sz="2400" b="0" dirty="0" smtClean="0"/>
              <a:t>učenici uče cijeniti dugačije kulture</a:t>
            </a:r>
          </a:p>
          <a:p>
            <a:pPr>
              <a:buFontTx/>
              <a:buChar char="-"/>
            </a:pPr>
            <a:r>
              <a:rPr lang="hr-HR" sz="2400" b="0" dirty="0" smtClean="0"/>
              <a:t>otvaraju se daljnjim istraživanjima</a:t>
            </a:r>
          </a:p>
          <a:p>
            <a:pPr>
              <a:buFontTx/>
              <a:buChar char="-"/>
            </a:pPr>
            <a:r>
              <a:rPr lang="hr-HR" sz="2400" b="0" dirty="0" smtClean="0"/>
              <a:t>povećavaju toleranciju</a:t>
            </a:r>
            <a:endParaRPr lang="hr-HR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3779"/>
          <a:stretch/>
        </p:blipFill>
        <p:spPr>
          <a:xfrm>
            <a:off x="4416725" y="3874991"/>
            <a:ext cx="44684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7"/>
    </mc:Choice>
    <mc:Fallback>
      <p:transition spd="slow" advTm="1195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ORIGAMI – VIŠESTRUKA KORIST ZA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JAČANJE ZAJEDNICE</a:t>
            </a:r>
          </a:p>
          <a:p>
            <a:endParaRPr lang="hr-HR" sz="2000" dirty="0" smtClean="0"/>
          </a:p>
          <a:p>
            <a:pPr marL="0" indent="0"/>
            <a:r>
              <a:rPr lang="hr-HR" sz="2400" b="0" dirty="0" smtClean="0"/>
              <a:t>- povezivanje škole (ili više škola) u tematskoj aktivnosti</a:t>
            </a:r>
          </a:p>
          <a:p>
            <a:r>
              <a:rPr lang="hr-HR" sz="2400" b="0" dirty="0" smtClean="0"/>
              <a:t>- osnaživanje međusobne suradnje u konstruktivnoj aktivnosti</a:t>
            </a:r>
            <a:endParaRPr lang="hr-HR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15" b="12815"/>
          <a:stretch/>
        </p:blipFill>
        <p:spPr>
          <a:xfrm>
            <a:off x="3294279" y="2695391"/>
            <a:ext cx="5564016" cy="40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0"/>
    </mc:Choice>
    <mc:Fallback>
      <p:transition spd="slow" advTm="1086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89" y="852688"/>
            <a:ext cx="7520940" cy="3579849"/>
          </a:xfrm>
        </p:spPr>
        <p:txBody>
          <a:bodyPr/>
          <a:lstStyle/>
          <a:p>
            <a:pPr algn="ctr"/>
            <a:endParaRPr lang="hr-HR" sz="2400" b="0" dirty="0"/>
          </a:p>
          <a:p>
            <a:pPr algn="ctr"/>
            <a:r>
              <a:rPr lang="hr-HR" sz="2400" b="0" dirty="0" smtClean="0"/>
              <a:t>Origami </a:t>
            </a:r>
            <a:r>
              <a:rPr lang="hr-HR" sz="2400" b="0" dirty="0"/>
              <a:t>je </a:t>
            </a:r>
            <a:r>
              <a:rPr lang="hr-HR" sz="2400" b="0" dirty="0" smtClean="0"/>
              <a:t>bogato </a:t>
            </a:r>
            <a:r>
              <a:rPr lang="hr-HR" sz="2400" b="0" dirty="0"/>
              <a:t>matematičko područje i didaktičko sredstvo koje je učenicima lako </a:t>
            </a:r>
            <a:r>
              <a:rPr lang="hr-HR" sz="2400" b="0" dirty="0" smtClean="0"/>
              <a:t>dostupno,a  </a:t>
            </a:r>
            <a:r>
              <a:rPr lang="hr-HR" sz="2400" b="0" dirty="0"/>
              <a:t>ujedno </a:t>
            </a:r>
            <a:r>
              <a:rPr lang="hr-HR" sz="2400" b="0" dirty="0" smtClean="0"/>
              <a:t>zabavno </a:t>
            </a:r>
          </a:p>
          <a:p>
            <a:pPr algn="ctr"/>
            <a:endParaRPr lang="hr-HR" sz="2400" b="0" dirty="0" smtClean="0"/>
          </a:p>
          <a:p>
            <a:pPr algn="ctr"/>
            <a:r>
              <a:rPr lang="hr-HR" sz="2400" b="0" dirty="0" smtClean="0"/>
              <a:t>                                    (čak </a:t>
            </a:r>
            <a:r>
              <a:rPr lang="hr-HR" sz="2400" b="0" dirty="0"/>
              <a:t>i </a:t>
            </a:r>
            <a:r>
              <a:rPr lang="hr-HR" sz="2400" b="0" dirty="0" smtClean="0"/>
              <a:t>zarazno)</a:t>
            </a:r>
            <a:endParaRPr lang="hr-HR" sz="2400" b="0" dirty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995936" y="4091996"/>
            <a:ext cx="482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Hvala na pažnji!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6045" r="18351" b="6627"/>
          <a:stretch/>
        </p:blipFill>
        <p:spPr>
          <a:xfrm>
            <a:off x="323528" y="2420888"/>
            <a:ext cx="3459193" cy="31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0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5"/>
    </mc:Choice>
    <mc:Fallback>
      <p:transition spd="slow" advTm="216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61189" cy="3331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r="17666" b="16885"/>
          <a:stretch/>
        </p:blipFill>
        <p:spPr>
          <a:xfrm rot="21442778">
            <a:off x="4711706" y="4158195"/>
            <a:ext cx="2428456" cy="1916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40">
            <a:off x="6616678" y="4815856"/>
            <a:ext cx="2482039" cy="1862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4320480" cy="2061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0" r="9523" b="21726"/>
          <a:stretch/>
        </p:blipFill>
        <p:spPr>
          <a:xfrm rot="21424436">
            <a:off x="251520" y="4242930"/>
            <a:ext cx="2322330" cy="198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7038"/>
          <a:stretch/>
        </p:blipFill>
        <p:spPr>
          <a:xfrm rot="252083">
            <a:off x="2573851" y="4603238"/>
            <a:ext cx="2118644" cy="21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53"/>
    </mc:Choice>
    <mc:Fallback>
      <p:transition spd="slow" advTm="643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/>
          <a:lstStyle/>
          <a:p>
            <a:r>
              <a:rPr lang="hr-HR" dirty="0" smtClean="0"/>
              <a:t>Plosnati origami  (</a:t>
            </a:r>
            <a:r>
              <a:rPr lang="hr-HR" sz="1600" i="1" cap="none" dirty="0" smtClean="0"/>
              <a:t>eng. flat-foldable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737725" cy="3035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2677586" cy="267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3928" y="4077072"/>
            <a:ext cx="510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</a:t>
            </a:r>
            <a:r>
              <a:rPr lang="hr-HR" dirty="0"/>
              <a:t>svakom plosnatom </a:t>
            </a:r>
            <a:r>
              <a:rPr lang="hr-HR" dirty="0" smtClean="0"/>
              <a:t>origamiju broj pregiba planine </a:t>
            </a:r>
            <a:r>
              <a:rPr lang="hr-HR" dirty="0"/>
              <a:t>i </a:t>
            </a:r>
            <a:r>
              <a:rPr lang="hr-HR" dirty="0" smtClean="0"/>
              <a:t>broj pregiba doline pri jednom vrhu razlikuju se </a:t>
            </a:r>
            <a:r>
              <a:rPr lang="hr-HR" dirty="0"/>
              <a:t>za 2. </a:t>
            </a:r>
            <a:r>
              <a:rPr lang="hr-HR" dirty="0" smtClean="0"/>
              <a:t>                            </a:t>
            </a:r>
            <a:r>
              <a:rPr lang="hr-HR" b="1" dirty="0" smtClean="0"/>
              <a:t>(</a:t>
            </a:r>
            <a:r>
              <a:rPr lang="hr-HR" b="1" dirty="0"/>
              <a:t>Maekawa)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18929"/>
            <a:ext cx="3497531" cy="2448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3928" y="5157192"/>
            <a:ext cx="488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Zbroj mjera svakog drugog kuta pri istom vrhu iznosi 180°.                                               				          </a:t>
            </a:r>
            <a:r>
              <a:rPr lang="hr-HR" b="1" dirty="0" smtClean="0"/>
              <a:t>(</a:t>
            </a:r>
            <a:r>
              <a:rPr lang="hr-HR" b="1" dirty="0"/>
              <a:t>Kawasaki</a:t>
            </a:r>
            <a:r>
              <a:rPr lang="hr-HR" b="1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39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081"/>
    </mc:Choice>
    <mc:Fallback>
      <p:transition spd="slow" advTm="2150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Huzita-Hatori Aksiomi origamija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9"/>
          <a:stretch/>
        </p:blipFill>
        <p:spPr>
          <a:xfrm>
            <a:off x="899592" y="908720"/>
            <a:ext cx="7029390" cy="5544616"/>
          </a:xfrm>
        </p:spPr>
      </p:pic>
    </p:spTree>
    <p:extLst>
      <p:ext uri="{BB962C8B-B14F-4D97-AF65-F5344CB8AC3E}">
        <p14:creationId xmlns:p14="http://schemas.microsoft.com/office/powerpoint/2010/main" val="56401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86"/>
    </mc:Choice>
    <mc:Fallback>
      <p:transition spd="slow" advTm="216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Huzita-Hatori Aksiomi origamija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4"/>
          <a:stretch/>
        </p:blipFill>
        <p:spPr>
          <a:xfrm>
            <a:off x="611559" y="1268760"/>
            <a:ext cx="7481447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8" y="3717032"/>
            <a:ext cx="736081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19"/>
    </mc:Choice>
    <mc:Fallback>
      <p:transition spd="slow" advTm="946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2700" r="14736"/>
          <a:stretch/>
        </p:blipFill>
        <p:spPr>
          <a:xfrm>
            <a:off x="1403648" y="908720"/>
            <a:ext cx="6290531" cy="618914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Huzita-Hatori Aksiomi origamija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890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21"/>
    </mc:Choice>
    <mc:Fallback>
      <p:transition spd="slow" advTm="110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origamija u nastavi matematike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okomice </a:t>
            </a:r>
            <a:r>
              <a:rPr lang="hr-HR" sz="2400" dirty="0"/>
              <a:t>na </a:t>
            </a:r>
            <a:r>
              <a:rPr lang="hr-HR" sz="2400" dirty="0" smtClean="0"/>
              <a:t>pravac, paralele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r="24569"/>
          <a:stretch/>
        </p:blipFill>
        <p:spPr>
          <a:xfrm>
            <a:off x="5652120" y="1211902"/>
            <a:ext cx="2725947" cy="3699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4065" r="9466" b="11927"/>
          <a:stretch/>
        </p:blipFill>
        <p:spPr>
          <a:xfrm>
            <a:off x="899592" y="1988840"/>
            <a:ext cx="3976778" cy="2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98"/>
    </mc:Choice>
    <mc:Fallback>
      <p:transition spd="slow" advTm="259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origamija u nastavi matematike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95536" y="121190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/>
              <a:t>simetrala </a:t>
            </a:r>
            <a:r>
              <a:rPr lang="hr-HR" sz="2400" dirty="0" smtClean="0"/>
              <a:t>dužine, polovište </a:t>
            </a:r>
            <a:r>
              <a:rPr lang="hr-HR" sz="2400" dirty="0"/>
              <a:t>dužine</a:t>
            </a:r>
          </a:p>
          <a:p>
            <a:r>
              <a:rPr lang="hr-HR" sz="2400" dirty="0" smtClean="0"/>
              <a:t>- središte </a:t>
            </a:r>
            <a:r>
              <a:rPr lang="hr-HR" sz="2400" dirty="0"/>
              <a:t>trokutu opisane </a:t>
            </a:r>
            <a:r>
              <a:rPr lang="hr-HR" sz="2400" dirty="0" smtClean="0"/>
              <a:t>kružnice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8752" r="4794" b="8227"/>
          <a:stretch/>
        </p:blipFill>
        <p:spPr>
          <a:xfrm>
            <a:off x="323528" y="2204864"/>
            <a:ext cx="3856007" cy="2732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2462" r="4492" b="20920"/>
          <a:stretch/>
        </p:blipFill>
        <p:spPr>
          <a:xfrm>
            <a:off x="4355976" y="2302864"/>
            <a:ext cx="4615132" cy="25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25"/>
    </mc:Choice>
    <mc:Fallback>
      <p:transition spd="slow" advTm="2712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865</TotalTime>
  <Words>483</Words>
  <Application>Microsoft Office PowerPoint</Application>
  <PresentationFormat>On-screen Show (4:3)</PresentationFormat>
  <Paragraphs>114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višestruka  korist za učenika</vt:lpstr>
      <vt:lpstr>PowerPoint Presentation</vt:lpstr>
      <vt:lpstr>PowerPoint Presentation</vt:lpstr>
      <vt:lpstr>Plosnati origami  (eng. flat-foldable)</vt:lpstr>
      <vt:lpstr>Huzita-Hatori Aksiomi origamija</vt:lpstr>
      <vt:lpstr>Huzita-Hatori Aksiomi origamija</vt:lpstr>
      <vt:lpstr>Huzita-Hatori Aksiomi origamija</vt:lpstr>
      <vt:lpstr>Primjeri origamija u nastavi matematike</vt:lpstr>
      <vt:lpstr>Primjeri origamija u nastavi matematike</vt:lpstr>
      <vt:lpstr>Primjeri origamija u nastavi matematike</vt:lpstr>
      <vt:lpstr>Primjeri origamija u nastavi matematike</vt:lpstr>
      <vt:lpstr>Primjeri</vt:lpstr>
      <vt:lpstr>Primjeri</vt:lpstr>
      <vt:lpstr>Primjeri</vt:lpstr>
      <vt:lpstr>Primjeri</vt:lpstr>
      <vt:lpstr>Primjeri</vt:lpstr>
      <vt:lpstr>Primjeri</vt:lpstr>
      <vt:lpstr>Primjeri</vt:lpstr>
      <vt:lpstr>Primjeri</vt:lpstr>
      <vt:lpstr>Primjeri</vt:lpstr>
      <vt:lpstr>Primjeri</vt:lpstr>
      <vt:lpstr>Primjeri</vt:lpstr>
      <vt:lpstr>ORIGAMI – VIŠESTRUKA KORIST ZA UČENIKA</vt:lpstr>
      <vt:lpstr>ORIGAMI – VIŠESTRUKA KORIST ZA UČENIKA</vt:lpstr>
      <vt:lpstr>ORIGAMI – VIŠESTRUKA KORIST ZA UČENIKA</vt:lpstr>
      <vt:lpstr>ORIGAMI – VIŠESTRUKA KORIST ZA UČENIKA</vt:lpstr>
      <vt:lpstr>ORIGAMI – VIŠESTRUKA KORIST ZA UČENIKA</vt:lpstr>
      <vt:lpstr>ORIGAMI – VIŠESTRUKA KORIST ZA UČENIKA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višestruka  korist za učenika</dc:title>
  <dc:creator>mjurjako</dc:creator>
  <cp:lastModifiedBy>mjurjako</cp:lastModifiedBy>
  <cp:revision>57</cp:revision>
  <dcterms:created xsi:type="dcterms:W3CDTF">2016-05-03T12:55:08Z</dcterms:created>
  <dcterms:modified xsi:type="dcterms:W3CDTF">2016-05-17T13:26:13Z</dcterms:modified>
</cp:coreProperties>
</file>